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0" r:id="rId3"/>
    <p:sldId id="269" r:id="rId4"/>
    <p:sldId id="271" r:id="rId5"/>
    <p:sldId id="274" r:id="rId6"/>
    <p:sldId id="294" r:id="rId7"/>
    <p:sldId id="273" r:id="rId8"/>
    <p:sldId id="295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8" r:id="rId30"/>
  </p:sldIdLst>
  <p:sldSz cx="9144000" cy="6858000" type="screen4x3"/>
  <p:notesSz cx="6718300" cy="9867900"/>
  <p:embeddedFontLst>
    <p:embeddedFont>
      <p:font typeface="Rdg Vesta" panose="020B0604020202020204" charset="0"/>
      <p:regular r:id="rId33"/>
      <p:bold r:id="rId34"/>
      <p:italic r:id="rId35"/>
      <p:boldItalic r:id="rId36"/>
    </p:embeddedFont>
    <p:embeddedFont>
      <p:font typeface="Times" panose="02020603050405020304" pitchFamily="18" charset="0"/>
      <p:regular r:id="rId37"/>
      <p:bold r:id="rId38"/>
      <p:italic r:id="rId39"/>
      <p:boldItalic r:id="rId4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71"/>
    <a:srgbClr val="7EAF35"/>
    <a:srgbClr val="D799A1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5990" autoAdjust="0"/>
  </p:normalViewPr>
  <p:slideViewPr>
    <p:cSldViewPr>
      <p:cViewPr>
        <p:scale>
          <a:sx n="70" d="100"/>
          <a:sy n="70" d="100"/>
        </p:scale>
        <p:origin x="-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UoR%20backup\New%20folder\all\acc\rrt\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UoR%20backup\New%20folder\all\acc\rrt\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Sheet1!$A$1:$A$13</c:f>
              <c:numCache>
                <c:formatCode>General</c:formatCode>
                <c:ptCount val="1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</c:numCache>
            </c:numRef>
          </c:cat>
          <c:val>
            <c:numRef>
              <c:f>Sheet1!$F$1:$F$13</c:f>
              <c:numCache>
                <c:formatCode>General</c:formatCode>
                <c:ptCount val="13"/>
                <c:pt idx="0">
                  <c:v>742</c:v>
                </c:pt>
                <c:pt idx="1">
                  <c:v>206</c:v>
                </c:pt>
                <c:pt idx="2">
                  <c:v>109</c:v>
                </c:pt>
                <c:pt idx="3">
                  <c:v>64</c:v>
                </c:pt>
                <c:pt idx="4">
                  <c:v>35</c:v>
                </c:pt>
                <c:pt idx="5">
                  <c:v>43</c:v>
                </c:pt>
                <c:pt idx="6">
                  <c:v>39</c:v>
                </c:pt>
                <c:pt idx="7">
                  <c:v>38</c:v>
                </c:pt>
                <c:pt idx="8">
                  <c:v>33</c:v>
                </c:pt>
                <c:pt idx="9">
                  <c:v>42</c:v>
                </c:pt>
                <c:pt idx="10">
                  <c:v>39</c:v>
                </c:pt>
                <c:pt idx="11">
                  <c:v>26</c:v>
                </c:pt>
                <c:pt idx="12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39104"/>
        <c:axId val="117084544"/>
      </c:lineChart>
      <c:catAx>
        <c:axId val="11703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Step Size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084544"/>
        <c:crosses val="autoZero"/>
        <c:auto val="1"/>
        <c:lblAlgn val="ctr"/>
        <c:lblOffset val="100"/>
        <c:noMultiLvlLbl val="0"/>
      </c:catAx>
      <c:valAx>
        <c:axId val="117084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nodes in tree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03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Sheet1!$A$1:$A$13</c:f>
              <c:numCache>
                <c:formatCode>General</c:formatCode>
                <c:ptCount val="1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</c:numCache>
            </c:numRef>
          </c:cat>
          <c:val>
            <c:numRef>
              <c:f>Sheet1!$G$1:$G$13</c:f>
              <c:numCache>
                <c:formatCode>General</c:formatCode>
                <c:ptCount val="13"/>
                <c:pt idx="0">
                  <c:v>2161</c:v>
                </c:pt>
                <c:pt idx="1">
                  <c:v>626</c:v>
                </c:pt>
                <c:pt idx="2">
                  <c:v>260</c:v>
                </c:pt>
                <c:pt idx="3">
                  <c:v>234</c:v>
                </c:pt>
                <c:pt idx="4">
                  <c:v>69</c:v>
                </c:pt>
                <c:pt idx="5">
                  <c:v>261</c:v>
                </c:pt>
                <c:pt idx="6">
                  <c:v>224</c:v>
                </c:pt>
                <c:pt idx="7">
                  <c:v>575</c:v>
                </c:pt>
                <c:pt idx="8">
                  <c:v>464</c:v>
                </c:pt>
                <c:pt idx="9">
                  <c:v>819</c:v>
                </c:pt>
                <c:pt idx="10">
                  <c:v>1687</c:v>
                </c:pt>
                <c:pt idx="11">
                  <c:v>1248</c:v>
                </c:pt>
                <c:pt idx="12">
                  <c:v>1969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122176"/>
        <c:axId val="117124096"/>
      </c:lineChart>
      <c:catAx>
        <c:axId val="117122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Step Size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124096"/>
        <c:crosses val="autoZero"/>
        <c:auto val="1"/>
        <c:lblAlgn val="ctr"/>
        <c:lblOffset val="100"/>
        <c:noMultiLvlLbl val="0"/>
      </c:catAx>
      <c:valAx>
        <c:axId val="117124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number of iterations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12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13774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Motion Planning for Multiple Autonomous Vehicles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373688"/>
            <a:ext cx="2303488" cy="925512"/>
          </a:xfrm>
        </p:spPr>
        <p:txBody>
          <a:bodyPr/>
          <a:lstStyle/>
          <a:p>
            <a:pPr algn="r"/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4969" y="4447704"/>
            <a:ext cx="6385639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Rapidly-exploring Random Trees</a:t>
            </a:r>
            <a:endParaRPr lang="en-US" sz="5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9492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Presentation of paper: </a:t>
            </a:r>
            <a:r>
              <a:rPr lang="en-IN" sz="1800" dirty="0"/>
              <a:t>R. Kala, K. Warwick (2011) Multi-Vehicle Planning using RRT-Connect, </a:t>
            </a:r>
            <a:r>
              <a:rPr lang="en-IN" sz="1800" i="1" dirty="0" err="1"/>
              <a:t>Paladyn</a:t>
            </a:r>
            <a:r>
              <a:rPr lang="en-IN" sz="1800" i="1" dirty="0"/>
              <a:t> Journal of Behavioural Robotics</a:t>
            </a:r>
            <a:r>
              <a:rPr lang="en-IN" sz="1800" dirty="0"/>
              <a:t>, 2(3): 134-144.</a:t>
            </a:r>
            <a:endParaRPr lang="en-GB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Single Vehicle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t="5310" r="13939" b="22566"/>
          <a:stretch/>
        </p:blipFill>
        <p:spPr bwMode="auto">
          <a:xfrm>
            <a:off x="1115616" y="1772816"/>
            <a:ext cx="3024336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t="18860" r="13741" b="10527"/>
          <a:stretch/>
        </p:blipFill>
        <p:spPr bwMode="auto">
          <a:xfrm>
            <a:off x="4355976" y="1844824"/>
            <a:ext cx="3528392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6903" r="13753" b="8772"/>
          <a:stretch/>
        </p:blipFill>
        <p:spPr bwMode="auto">
          <a:xfrm>
            <a:off x="2339752" y="3789040"/>
            <a:ext cx="3602335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53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Generated RRT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treeb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20187" r="14208" b="11267"/>
          <a:stretch/>
        </p:blipFill>
        <p:spPr bwMode="auto">
          <a:xfrm>
            <a:off x="1115616" y="1835478"/>
            <a:ext cx="3600400" cy="1881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reeb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22314" r="14477" b="9917"/>
          <a:stretch/>
        </p:blipFill>
        <p:spPr bwMode="auto">
          <a:xfrm>
            <a:off x="3203848" y="3949382"/>
            <a:ext cx="4176464" cy="2287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2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Multi Vehicle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1-2a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5785" r="16957" b="18596"/>
          <a:stretch/>
        </p:blipFill>
        <p:spPr bwMode="auto">
          <a:xfrm>
            <a:off x="827584" y="1715010"/>
            <a:ext cx="3244071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1-2b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5373" r="16437" b="20248"/>
          <a:stretch/>
        </p:blipFill>
        <p:spPr bwMode="auto">
          <a:xfrm>
            <a:off x="4373245" y="1749880"/>
            <a:ext cx="3511123" cy="1751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2-2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t="22314" r="14201" b="10330"/>
          <a:stretch/>
        </p:blipFill>
        <p:spPr bwMode="auto">
          <a:xfrm>
            <a:off x="827584" y="3983419"/>
            <a:ext cx="3244071" cy="1749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2-2b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24794" r="14215" b="10330"/>
          <a:stretch/>
        </p:blipFill>
        <p:spPr bwMode="auto">
          <a:xfrm>
            <a:off x="4373244" y="4003105"/>
            <a:ext cx="3511123" cy="1730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1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Multi vehicle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3-2ar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5785" r="14463" b="9917"/>
          <a:stretch/>
        </p:blipFill>
        <p:spPr bwMode="auto">
          <a:xfrm>
            <a:off x="899592" y="1700808"/>
            <a:ext cx="3312368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3-2br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5373" r="13964" b="10330"/>
          <a:stretch/>
        </p:blipFill>
        <p:spPr bwMode="auto">
          <a:xfrm>
            <a:off x="3851920" y="3998541"/>
            <a:ext cx="3816424" cy="2166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47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60092486"/>
              </p:ext>
            </p:extLst>
          </p:nvPr>
        </p:nvGraphicFramePr>
        <p:xfrm>
          <a:off x="1115616" y="1700808"/>
          <a:ext cx="6768752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35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57447689"/>
              </p:ext>
            </p:extLst>
          </p:nvPr>
        </p:nvGraphicFramePr>
        <p:xfrm>
          <a:off x="1115616" y="1484784"/>
          <a:ext cx="7128791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6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RRT-Connect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addition to RRT, extension is carried out in the extended direction to check a direct connectivity to the goal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 smtClean="0"/>
              <a:t>The planning algorithm can be used with very low </a:t>
            </a:r>
            <a:r>
              <a:rPr lang="en-GB" sz="2000" i="1" dirty="0" smtClean="0"/>
              <a:t>computational requirements</a:t>
            </a:r>
            <a:r>
              <a:rPr lang="en-GB" sz="2000" dirty="0" smtClean="0"/>
              <a:t> for very simple behaviours, while higher computation may enable near-optimal performance. </a:t>
            </a:r>
          </a:p>
          <a:p>
            <a:pPr lvl="0"/>
            <a:r>
              <a:rPr lang="en-GB" sz="2000" dirty="0" smtClean="0"/>
              <a:t>A </a:t>
            </a:r>
            <a:r>
              <a:rPr lang="en-GB" sz="2000" i="1" dirty="0" smtClean="0"/>
              <a:t>decision making module</a:t>
            </a:r>
            <a:r>
              <a:rPr lang="en-GB" sz="2000" dirty="0" smtClean="0"/>
              <a:t> is proposed for choosing between </a:t>
            </a:r>
            <a:r>
              <a:rPr lang="en-GB" sz="2000" i="1" dirty="0" smtClean="0"/>
              <a:t>vehicle following</a:t>
            </a:r>
            <a:r>
              <a:rPr lang="en-GB" sz="2000" dirty="0" smtClean="0"/>
              <a:t> and </a:t>
            </a:r>
            <a:r>
              <a:rPr lang="en-GB" sz="2000" i="1" dirty="0" smtClean="0"/>
              <a:t>overtaking</a:t>
            </a:r>
            <a:r>
              <a:rPr lang="en-GB" sz="2000" dirty="0" smtClean="0"/>
              <a:t> behaviours. The module relies on a fast planning lookup. </a:t>
            </a:r>
          </a:p>
          <a:p>
            <a:pPr lvl="0"/>
            <a:r>
              <a:rPr lang="en-GB" sz="2000" dirty="0" smtClean="0"/>
              <a:t>The algorithm uses the notion of first building an </a:t>
            </a:r>
            <a:r>
              <a:rPr lang="en-GB" sz="2000" i="1" dirty="0" smtClean="0"/>
              <a:t>approximate path</a:t>
            </a:r>
            <a:r>
              <a:rPr lang="en-GB" sz="2000" dirty="0" smtClean="0"/>
              <a:t> and then </a:t>
            </a:r>
            <a:r>
              <a:rPr lang="en-GB" sz="2000" i="1" dirty="0" smtClean="0"/>
              <a:t>optimizing</a:t>
            </a:r>
            <a:r>
              <a:rPr lang="en-GB" sz="2000" dirty="0" smtClean="0"/>
              <a:t> it which induces an iterative nature to the algorithm, unlike the standard RRT approaches which invest computation to build a precise path. </a:t>
            </a:r>
          </a:p>
          <a:p>
            <a:pPr lvl="0"/>
            <a:r>
              <a:rPr lang="en-GB" sz="2000" dirty="0" smtClean="0"/>
              <a:t>The algorithm uses </a:t>
            </a:r>
            <a:r>
              <a:rPr lang="en-GB" sz="2000" i="1" dirty="0" smtClean="0"/>
              <a:t>multiple RRT</a:t>
            </a:r>
            <a:r>
              <a:rPr lang="en-GB" sz="2000" dirty="0" smtClean="0"/>
              <a:t> instances to be assured of being near global optima, which is largely possible due to the fast approximate path construction.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3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curve smoothing used in RRT generation to save computations, smoothness approximately checked</a:t>
            </a:r>
          </a:p>
          <a:p>
            <a:endParaRPr lang="en-GB" dirty="0" smtClean="0"/>
          </a:p>
          <a:p>
            <a:r>
              <a:rPr lang="en-GB" dirty="0" smtClean="0"/>
              <a:t>Vehicle </a:t>
            </a:r>
            <a:r>
              <a:rPr lang="en-GB" dirty="0"/>
              <a:t>following behaviour </a:t>
            </a:r>
            <a:r>
              <a:rPr lang="en-GB" dirty="0" smtClean="0"/>
              <a:t>takes </a:t>
            </a:r>
            <a:r>
              <a:rPr lang="en-GB" dirty="0"/>
              <a:t>unit </a:t>
            </a:r>
            <a:r>
              <a:rPr lang="en-GB" dirty="0" smtClean="0"/>
              <a:t>computation, only 1 node expanded which has a direct connectivity to the goal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9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Optimization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RRT-Connect called multiple times for </a:t>
            </a:r>
            <a:r>
              <a:rPr lang="en-GB" i="1" dirty="0" smtClean="0"/>
              <a:t>global optimality – </a:t>
            </a:r>
            <a:r>
              <a:rPr lang="en-GB" dirty="0" smtClean="0"/>
              <a:t>best solution worked further</a:t>
            </a:r>
          </a:p>
          <a:p>
            <a:endParaRPr lang="en-GB" dirty="0" smtClean="0"/>
          </a:p>
          <a:p>
            <a:r>
              <a:rPr lang="en-GB" dirty="0" smtClean="0"/>
              <a:t>Local optimization used on the best solution induce </a:t>
            </a:r>
            <a:r>
              <a:rPr lang="en-GB" i="1" dirty="0" smtClean="0"/>
              <a:t>local optimality</a:t>
            </a:r>
          </a:p>
          <a:p>
            <a:endParaRPr lang="en-GB" i="1" dirty="0"/>
          </a:p>
          <a:p>
            <a:r>
              <a:rPr lang="en-GB" dirty="0" smtClean="0"/>
              <a:t>Spline curves are used in local optimization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0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Inspired by the general motion of vehicles in traffic, a planning strategy is proposed which is </a:t>
            </a:r>
            <a:r>
              <a:rPr lang="en-GB" i="1" dirty="0" smtClean="0"/>
              <a:t>biased towards a vehicle’s current lateral position</a:t>
            </a:r>
            <a:r>
              <a:rPr lang="en-GB" dirty="0" smtClean="0"/>
              <a:t>. This enables better tree expansion and connectivity checks. </a:t>
            </a:r>
          </a:p>
          <a:p>
            <a:pPr lvl="0"/>
            <a:r>
              <a:rPr lang="en-GB" dirty="0" smtClean="0"/>
              <a:t>RRT generation is integrated with </a:t>
            </a:r>
            <a:r>
              <a:rPr lang="en-GB" dirty="0" err="1" smtClean="0"/>
              <a:t>spline</a:t>
            </a:r>
            <a:r>
              <a:rPr lang="en-GB" dirty="0" smtClean="0"/>
              <a:t> based curve generation for </a:t>
            </a:r>
            <a:r>
              <a:rPr lang="en-GB" i="1" dirty="0" smtClean="0"/>
              <a:t>curve smoothing</a:t>
            </a:r>
            <a:r>
              <a:rPr lang="en-GB" dirty="0" smtClean="0"/>
              <a:t>. </a:t>
            </a:r>
          </a:p>
          <a:p>
            <a:pPr lvl="0"/>
            <a:r>
              <a:rPr lang="en-GB" dirty="0" smtClean="0"/>
              <a:t>The approach is designed and tested for </a:t>
            </a:r>
            <a:r>
              <a:rPr lang="en-GB" i="1" dirty="0" smtClean="0"/>
              <a:t>many and</a:t>
            </a:r>
            <a:r>
              <a:rPr lang="en-GB" dirty="0" smtClean="0"/>
              <a:t> </a:t>
            </a:r>
            <a:r>
              <a:rPr lang="en-GB" i="1" dirty="0" smtClean="0"/>
              <a:t>complex obstacles </a:t>
            </a:r>
            <a:r>
              <a:rPr lang="en-GB" dirty="0" smtClean="0"/>
              <a:t>in the presence of multiple vehicles.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7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Priority based coordination</a:t>
            </a:r>
          </a:p>
          <a:p>
            <a:r>
              <a:rPr lang="en-GB" dirty="0" smtClean="0"/>
              <a:t>Speed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187624" y="3645024"/>
            <a:ext cx="6480720" cy="1872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91680" y="3888504"/>
            <a:ext cx="792088" cy="360040"/>
          </a:xfrm>
          <a:prstGeom prst="rect">
            <a:avLst/>
          </a:prstGeom>
          <a:solidFill>
            <a:srgbClr val="7EAF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28184" y="4941168"/>
            <a:ext cx="792088" cy="3600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16016" y="4068524"/>
            <a:ext cx="792088" cy="36004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63277" y="3888504"/>
            <a:ext cx="792088" cy="3600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27984" y="4941168"/>
            <a:ext cx="792088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483768" y="4068524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rgbClr val="7EAF35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508104" y="4221088"/>
            <a:ext cx="396044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95645" y="3284984"/>
            <a:ext cx="520571" cy="603520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3923928" y="5121188"/>
            <a:ext cx="504056" cy="5421"/>
          </a:xfrm>
          <a:prstGeom prst="straightConnector1">
            <a:avLst/>
          </a:prstGeom>
          <a:noFill/>
          <a:ln w="25400" cap="flat" cmpd="sng" algn="ctr">
            <a:solidFill>
              <a:srgbClr val="BF007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724128" y="5126609"/>
            <a:ext cx="504056" cy="542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987824" y="2372687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vehicles in the same direction: If you cannot overtake, follow – Speed equal to the heading vehicle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187624" y="5657671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vehicles in the opposite direction: Decrease speed iteratively till a feasible plan is reached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716016" y="3429000"/>
            <a:ext cx="306034" cy="639524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3923928" y="5301209"/>
            <a:ext cx="612068" cy="504055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flipV="1">
            <a:off x="4076945" y="5390935"/>
            <a:ext cx="2349261" cy="414329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6984268" y="4005064"/>
            <a:ext cx="396044" cy="0"/>
          </a:xfrm>
          <a:prstGeom prst="straightConnector1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48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Single Vehicle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Docs (d)\New Folder\all\cisp\figure 2(f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2403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s (d)\New Folder\all\cisp\figure 2(a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593608"/>
            <a:ext cx="3168353" cy="125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s (d)\New Folder\all\cisp\figure 2(b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12976"/>
            <a:ext cx="32403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s (d)\New Folder\all\cisp\figure 2(c)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3034" y="3212976"/>
            <a:ext cx="316731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s (d)\New Folder\all\cisp\figure 2(d)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25144"/>
            <a:ext cx="32403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s (d)\New Folder\all\cisp\figure 2(e)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1998" y="4695150"/>
            <a:ext cx="3312369" cy="168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4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 - Multi Vehicles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Docs (d)\New Folder\all\cisp\figure 3(a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226" y="1772816"/>
            <a:ext cx="329074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s (d)\New Folder\all\cisp\figure 3(b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3123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s (d)\New Folder\all\cisp\figure 3(c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599" y="4086593"/>
            <a:ext cx="3297369" cy="179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s (d)\New Folder\all\cisp\figure 3(d)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976" y="4086592"/>
            <a:ext cx="3280392" cy="179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Multi Vehicle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Docs (d)\New Folder\all\cisp\figure 3(e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054" y="1772816"/>
            <a:ext cx="338593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s (d)\New Folder\all\cisp\figure 3(f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3123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s (d)\New Folder\all\cisp\figure 3(g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900" y="3573016"/>
            <a:ext cx="34160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s (d)\New Folder\all\cisp\figure 3(h)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878" y="3573016"/>
            <a:ext cx="34865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8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Vehicle Avoidance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Docs (d)\New Folder\all\cisp\figure 4(a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7234"/>
            <a:ext cx="3240360" cy="172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s (d)\New Folder\all\cisp\figure 4(b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624536"/>
            <a:ext cx="3312369" cy="173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s (d)\New Folder\all\cisp\figure 4(c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8106" y="3717032"/>
            <a:ext cx="322385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s (d)\New Folder\all\cisp\figure 4(d)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2210" y="3746310"/>
            <a:ext cx="3372158" cy="19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2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Vehicle Avoidance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Docs (d)\New Folder\all\cisp\figure 4(e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882" y="1772816"/>
            <a:ext cx="31030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s (d)\New Folder\all\cisp\figure 4(f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668" y="1772816"/>
            <a:ext cx="35077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s (d)\New Folder\all\cisp\figure 4(g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132" y="3789040"/>
            <a:ext cx="309981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s (d)\New Folder\all\cisp\figure 4(h)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132" y="3789040"/>
            <a:ext cx="35542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7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RRT Generation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Docs (d)\New Folder\all\cisp\figure 5(a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7" y="1700808"/>
            <a:ext cx="46365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s (d)\New Folder\all\cisp\figure 5(b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0344" y="3212976"/>
            <a:ext cx="49900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s (d)\New Folder\all\cisp\figure 5(c)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537" y="4725144"/>
            <a:ext cx="46365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3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RRT Generation – 2 Vehicles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kala\Desktop\cisp re\6(c).bmp"/>
          <p:cNvPicPr/>
          <p:nvPr/>
        </p:nvPicPr>
        <p:blipFill>
          <a:blip r:embed="rId2" cstate="print"/>
          <a:srcRect l="8499" r="8680"/>
          <a:stretch>
            <a:fillRect/>
          </a:stretch>
        </p:blipFill>
        <p:spPr bwMode="auto">
          <a:xfrm>
            <a:off x="899592" y="1700808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ala\Desktop\cisp re\tr7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742" y="3011170"/>
            <a:ext cx="4538618" cy="142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kala\Desktop\cisp re\tr8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25144"/>
            <a:ext cx="41764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7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Docs (d)\New Folder\all\cisp\figure 7(a)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48245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s (d)\New Folder\all\cisp\figure 7(b)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230" y="4092257"/>
            <a:ext cx="4818146" cy="214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5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Computational expense (better than GA)</a:t>
            </a:r>
          </a:p>
          <a:p>
            <a:r>
              <a:rPr lang="en-GB" dirty="0" smtClean="0"/>
              <a:t>Probabilistically complete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Concerns </a:t>
            </a:r>
          </a:p>
          <a:p>
            <a:r>
              <a:rPr lang="en-GB" dirty="0" smtClean="0"/>
              <a:t>Sub-optimal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Tree-based </a:t>
            </a:r>
            <a:r>
              <a:rPr lang="en-GB" dirty="0"/>
              <a:t>representation </a:t>
            </a:r>
            <a:endParaRPr lang="en-GB" dirty="0" smtClean="0"/>
          </a:p>
          <a:p>
            <a:r>
              <a:rPr lang="en-GB" dirty="0" smtClean="0"/>
              <a:t>Random </a:t>
            </a:r>
            <a:r>
              <a:rPr lang="en-GB" dirty="0"/>
              <a:t>point is sampled in the solution </a:t>
            </a:r>
            <a:r>
              <a:rPr lang="en-GB" dirty="0" smtClean="0"/>
              <a:t>space</a:t>
            </a:r>
          </a:p>
          <a:p>
            <a:r>
              <a:rPr lang="en-GB" dirty="0" smtClean="0"/>
              <a:t>Closest </a:t>
            </a:r>
            <a:r>
              <a:rPr lang="en-GB" dirty="0"/>
              <a:t>node in the tree is selected and is </a:t>
            </a:r>
            <a:r>
              <a:rPr lang="en-GB" i="1" dirty="0"/>
              <a:t>extended</a:t>
            </a:r>
            <a:r>
              <a:rPr lang="en-GB" dirty="0"/>
              <a:t> towards the sampled point by a constant called the </a:t>
            </a:r>
            <a:r>
              <a:rPr lang="en-GB" i="1" dirty="0"/>
              <a:t>step size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Extended </a:t>
            </a:r>
            <a:r>
              <a:rPr lang="en-GB" dirty="0"/>
              <a:t>node is added to the tree with the sampled node as </a:t>
            </a:r>
            <a:r>
              <a:rPr lang="en-GB" dirty="0" smtClean="0"/>
              <a:t>parent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RRT Expansion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expansion in the heading direction of the vehicle</a:t>
            </a:r>
          </a:p>
          <a:p>
            <a:endParaRPr lang="en-GB" dirty="0" smtClean="0"/>
          </a:p>
          <a:p>
            <a:r>
              <a:rPr lang="en-GB" dirty="0" smtClean="0"/>
              <a:t>Samples generated using road coordinate axis system</a:t>
            </a:r>
          </a:p>
          <a:p>
            <a:endParaRPr lang="en-GB" dirty="0" smtClean="0"/>
          </a:p>
          <a:p>
            <a:r>
              <a:rPr lang="en-GB" dirty="0" smtClean="0"/>
              <a:t>Sampling biased towards current lateral position of the vehicle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2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RRT Expansion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8" name="Picture 2" descr="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785938"/>
            <a:ext cx="792956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1000125" y="4214813"/>
            <a:ext cx="642938" cy="142875"/>
          </a:xfrm>
          <a:prstGeom prst="straightConnector1">
            <a:avLst/>
          </a:prstGeom>
          <a:noFill/>
          <a:ln w="476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1643063" y="3643313"/>
            <a:ext cx="571500" cy="571500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2"/>
          <p:cNvCxnSpPr>
            <a:cxnSpLocks noChangeShapeType="1"/>
          </p:cNvCxnSpPr>
          <p:nvPr/>
        </p:nvCxnSpPr>
        <p:spPr bwMode="auto">
          <a:xfrm flipV="1">
            <a:off x="1571625" y="4000500"/>
            <a:ext cx="1000125" cy="214313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4"/>
          <p:cNvCxnSpPr>
            <a:cxnSpLocks noChangeShapeType="1"/>
          </p:cNvCxnSpPr>
          <p:nvPr/>
        </p:nvCxnSpPr>
        <p:spPr bwMode="auto">
          <a:xfrm>
            <a:off x="1571625" y="4286250"/>
            <a:ext cx="1000125" cy="214313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3" name="Oval 12"/>
          <p:cNvSpPr/>
          <p:nvPr/>
        </p:nvSpPr>
        <p:spPr bwMode="auto">
          <a:xfrm>
            <a:off x="4071938" y="2857500"/>
            <a:ext cx="1214437" cy="642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IN" dirty="0">
              <a:cs typeface="+mn-cs"/>
            </a:endParaRPr>
          </a:p>
        </p:txBody>
      </p:sp>
      <p:cxnSp>
        <p:nvCxnSpPr>
          <p:cNvPr id="14" name="Straight Arrow Connector 17"/>
          <p:cNvCxnSpPr>
            <a:cxnSpLocks noChangeShapeType="1"/>
          </p:cNvCxnSpPr>
          <p:nvPr/>
        </p:nvCxnSpPr>
        <p:spPr bwMode="auto">
          <a:xfrm>
            <a:off x="2571750" y="4000500"/>
            <a:ext cx="714375" cy="357188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9"/>
          <p:cNvCxnSpPr>
            <a:cxnSpLocks noChangeShapeType="1"/>
          </p:cNvCxnSpPr>
          <p:nvPr/>
        </p:nvCxnSpPr>
        <p:spPr bwMode="auto">
          <a:xfrm flipV="1">
            <a:off x="3286125" y="4143375"/>
            <a:ext cx="714375" cy="214313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21"/>
          <p:cNvCxnSpPr>
            <a:cxnSpLocks noChangeShapeType="1"/>
          </p:cNvCxnSpPr>
          <p:nvPr/>
        </p:nvCxnSpPr>
        <p:spPr bwMode="auto">
          <a:xfrm rot="10800000">
            <a:off x="1500188" y="3571875"/>
            <a:ext cx="642937" cy="142875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23"/>
          <p:cNvCxnSpPr>
            <a:cxnSpLocks noChangeShapeType="1"/>
          </p:cNvCxnSpPr>
          <p:nvPr/>
        </p:nvCxnSpPr>
        <p:spPr bwMode="auto">
          <a:xfrm flipV="1">
            <a:off x="2143125" y="3500438"/>
            <a:ext cx="571500" cy="214312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5"/>
          <p:cNvCxnSpPr>
            <a:cxnSpLocks noChangeShapeType="1"/>
          </p:cNvCxnSpPr>
          <p:nvPr/>
        </p:nvCxnSpPr>
        <p:spPr bwMode="auto">
          <a:xfrm flipV="1">
            <a:off x="2571750" y="3786188"/>
            <a:ext cx="571500" cy="214312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428625" y="5286375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" pitchFamily="18" charset="0"/>
              </a:rPr>
              <a:t>Source and direction</a:t>
            </a:r>
            <a:endParaRPr lang="en-IN" sz="3600">
              <a:latin typeface="Times" pitchFamily="18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6429375" y="1139825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" pitchFamily="18" charset="0"/>
              </a:rPr>
              <a:t>Goal</a:t>
            </a:r>
            <a:endParaRPr lang="en-IN" sz="3600">
              <a:latin typeface="Times" pitchFamily="18" charset="0"/>
            </a:endParaRPr>
          </a:p>
        </p:txBody>
      </p:sp>
      <p:cxnSp>
        <p:nvCxnSpPr>
          <p:cNvPr id="21" name="Straight Connector 30"/>
          <p:cNvCxnSpPr>
            <a:cxnSpLocks noChangeShapeType="1"/>
          </p:cNvCxnSpPr>
          <p:nvPr/>
        </p:nvCxnSpPr>
        <p:spPr bwMode="auto">
          <a:xfrm>
            <a:off x="3714750" y="3071813"/>
            <a:ext cx="285750" cy="214312"/>
          </a:xfrm>
          <a:prstGeom prst="line">
            <a:avLst/>
          </a:prstGeom>
          <a:noFill/>
          <a:ln w="476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2" name="Straight Connector 31"/>
          <p:cNvCxnSpPr>
            <a:cxnSpLocks noChangeShapeType="1"/>
          </p:cNvCxnSpPr>
          <p:nvPr/>
        </p:nvCxnSpPr>
        <p:spPr bwMode="auto">
          <a:xfrm rot="5400000">
            <a:off x="3714751" y="3143250"/>
            <a:ext cx="285750" cy="142875"/>
          </a:xfrm>
          <a:prstGeom prst="line">
            <a:avLst/>
          </a:prstGeom>
          <a:noFill/>
          <a:ln w="4762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3143250" y="3429000"/>
            <a:ext cx="357188" cy="357188"/>
          </a:xfrm>
          <a:prstGeom prst="straightConnector1">
            <a:avLst/>
          </a:prstGeom>
          <a:noFill/>
          <a:ln w="47625" algn="ctr">
            <a:solidFill>
              <a:srgbClr val="0070C0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Curve Smoothing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Spline curves used for smoothing of every expansion</a:t>
            </a:r>
          </a:p>
          <a:p>
            <a:endParaRPr lang="en-GB" dirty="0" smtClean="0"/>
          </a:p>
          <a:p>
            <a:r>
              <a:rPr lang="en-GB" dirty="0" smtClean="0"/>
              <a:t>Smoothened tree used for checking:</a:t>
            </a:r>
          </a:p>
          <a:p>
            <a:pPr lvl="1"/>
            <a:r>
              <a:rPr lang="en-GB" sz="2400" dirty="0" smtClean="0"/>
              <a:t>Feasibility</a:t>
            </a:r>
          </a:p>
          <a:p>
            <a:pPr lvl="1"/>
            <a:r>
              <a:rPr lang="en-GB" sz="2400" dirty="0" smtClean="0"/>
              <a:t>Smoothness (non-</a:t>
            </a:r>
            <a:r>
              <a:rPr lang="en-GB" sz="2400" dirty="0" err="1" smtClean="0"/>
              <a:t>hololomic</a:t>
            </a:r>
            <a:r>
              <a:rPr lang="en-GB" sz="2400" dirty="0" smtClean="0"/>
              <a:t> constraints)</a:t>
            </a:r>
          </a:p>
          <a:p>
            <a:pPr lvl="1"/>
            <a:r>
              <a:rPr lang="en-GB" sz="2400" dirty="0" smtClean="0"/>
              <a:t>Collisions with the other vehicles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0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Curve Smoothing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2" descr="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85938"/>
            <a:ext cx="792956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000125" y="4214813"/>
            <a:ext cx="642938" cy="142875"/>
          </a:xfrm>
          <a:prstGeom prst="straightConnector1">
            <a:avLst/>
          </a:prstGeom>
          <a:noFill/>
          <a:ln w="476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1643063" y="3643313"/>
            <a:ext cx="571500" cy="571500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8"/>
          <p:cNvCxnSpPr>
            <a:cxnSpLocks noChangeShapeType="1"/>
          </p:cNvCxnSpPr>
          <p:nvPr/>
        </p:nvCxnSpPr>
        <p:spPr bwMode="auto">
          <a:xfrm flipV="1">
            <a:off x="1571625" y="4000500"/>
            <a:ext cx="1000125" cy="214313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9"/>
          <p:cNvCxnSpPr>
            <a:cxnSpLocks noChangeShapeType="1"/>
          </p:cNvCxnSpPr>
          <p:nvPr/>
        </p:nvCxnSpPr>
        <p:spPr bwMode="auto">
          <a:xfrm>
            <a:off x="1571625" y="4286250"/>
            <a:ext cx="1000125" cy="214313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0" name="Oval 9"/>
          <p:cNvSpPr/>
          <p:nvPr/>
        </p:nvSpPr>
        <p:spPr bwMode="auto">
          <a:xfrm>
            <a:off x="4071938" y="2857500"/>
            <a:ext cx="1214437" cy="642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IN" dirty="0">
              <a:cs typeface="+mn-cs"/>
            </a:endParaRPr>
          </a:p>
        </p:txBody>
      </p:sp>
      <p:cxnSp>
        <p:nvCxnSpPr>
          <p:cNvPr id="11" name="Straight Arrow Connector 11"/>
          <p:cNvCxnSpPr>
            <a:cxnSpLocks noChangeShapeType="1"/>
          </p:cNvCxnSpPr>
          <p:nvPr/>
        </p:nvCxnSpPr>
        <p:spPr bwMode="auto">
          <a:xfrm>
            <a:off x="2571750" y="4000500"/>
            <a:ext cx="714375" cy="357188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2"/>
          <p:cNvCxnSpPr>
            <a:cxnSpLocks noChangeShapeType="1"/>
          </p:cNvCxnSpPr>
          <p:nvPr/>
        </p:nvCxnSpPr>
        <p:spPr bwMode="auto">
          <a:xfrm flipV="1">
            <a:off x="3286125" y="4143375"/>
            <a:ext cx="714375" cy="214313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3"/>
          <p:cNvCxnSpPr>
            <a:cxnSpLocks noChangeShapeType="1"/>
          </p:cNvCxnSpPr>
          <p:nvPr/>
        </p:nvCxnSpPr>
        <p:spPr bwMode="auto">
          <a:xfrm rot="10800000">
            <a:off x="1500188" y="3571875"/>
            <a:ext cx="642937" cy="142875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4"/>
          <p:cNvCxnSpPr>
            <a:cxnSpLocks noChangeShapeType="1"/>
          </p:cNvCxnSpPr>
          <p:nvPr/>
        </p:nvCxnSpPr>
        <p:spPr bwMode="auto">
          <a:xfrm flipV="1">
            <a:off x="2143125" y="3500438"/>
            <a:ext cx="571500" cy="214312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5"/>
          <p:cNvCxnSpPr>
            <a:cxnSpLocks noChangeShapeType="1"/>
          </p:cNvCxnSpPr>
          <p:nvPr/>
        </p:nvCxnSpPr>
        <p:spPr bwMode="auto">
          <a:xfrm flipV="1">
            <a:off x="2571750" y="3786188"/>
            <a:ext cx="571500" cy="214312"/>
          </a:xfrm>
          <a:prstGeom prst="straightConnector1">
            <a:avLst/>
          </a:prstGeom>
          <a:noFill/>
          <a:ln w="476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3143250" y="3429000"/>
            <a:ext cx="357188" cy="357188"/>
          </a:xfrm>
          <a:prstGeom prst="straightConnector1">
            <a:avLst/>
          </a:prstGeom>
          <a:noFill/>
          <a:ln w="4762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7" name="Freeform 21"/>
          <p:cNvSpPr>
            <a:spLocks/>
          </p:cNvSpPr>
          <p:nvPr/>
        </p:nvSpPr>
        <p:spPr bwMode="auto">
          <a:xfrm>
            <a:off x="1030288" y="3502025"/>
            <a:ext cx="1760537" cy="855663"/>
          </a:xfrm>
          <a:custGeom>
            <a:avLst/>
            <a:gdLst>
              <a:gd name="T0" fmla="*/ 0 w 1761067"/>
              <a:gd name="T1" fmla="*/ 855663 h 856344"/>
              <a:gd name="T2" fmla="*/ 522358 w 1761067"/>
              <a:gd name="T3" fmla="*/ 710635 h 856344"/>
              <a:gd name="T4" fmla="*/ 1131774 w 1761067"/>
              <a:gd name="T5" fmla="*/ 203039 h 856344"/>
              <a:gd name="T6" fmla="*/ 1668641 w 1761067"/>
              <a:gd name="T7" fmla="*/ 29006 h 856344"/>
              <a:gd name="T8" fmla="*/ 1683150 w 1761067"/>
              <a:gd name="T9" fmla="*/ 29006 h 856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1067" h="856344">
                <a:moveTo>
                  <a:pt x="0" y="856344"/>
                </a:moveTo>
                <a:cubicBezTo>
                  <a:pt x="166914" y="838201"/>
                  <a:pt x="333829" y="820058"/>
                  <a:pt x="522515" y="711201"/>
                </a:cubicBezTo>
                <a:cubicBezTo>
                  <a:pt x="711201" y="602344"/>
                  <a:pt x="941010" y="316896"/>
                  <a:pt x="1132115" y="203201"/>
                </a:cubicBezTo>
                <a:cubicBezTo>
                  <a:pt x="1323220" y="89506"/>
                  <a:pt x="1577219" y="58058"/>
                  <a:pt x="1669143" y="29029"/>
                </a:cubicBezTo>
                <a:cubicBezTo>
                  <a:pt x="1761067" y="0"/>
                  <a:pt x="1722362" y="14514"/>
                  <a:pt x="1683657" y="29029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18" name="Freeform 22"/>
          <p:cNvSpPr>
            <a:spLocks/>
          </p:cNvSpPr>
          <p:nvPr/>
        </p:nvSpPr>
        <p:spPr bwMode="auto">
          <a:xfrm>
            <a:off x="1016000" y="4248150"/>
            <a:ext cx="1465263" cy="236538"/>
          </a:xfrm>
          <a:custGeom>
            <a:avLst/>
            <a:gdLst>
              <a:gd name="T0" fmla="*/ 0 w 1465943"/>
              <a:gd name="T1" fmla="*/ 120683 h 237066"/>
              <a:gd name="T2" fmla="*/ 536780 w 1465943"/>
              <a:gd name="T3" fmla="*/ 19309 h 237066"/>
              <a:gd name="T4" fmla="*/ 1465263 w 1465943"/>
              <a:gd name="T5" fmla="*/ 236538 h 2370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5943" h="237066">
                <a:moveTo>
                  <a:pt x="0" y="120952"/>
                </a:moveTo>
                <a:cubicBezTo>
                  <a:pt x="146352" y="60476"/>
                  <a:pt x="292705" y="0"/>
                  <a:pt x="537029" y="19352"/>
                </a:cubicBezTo>
                <a:cubicBezTo>
                  <a:pt x="781353" y="38704"/>
                  <a:pt x="1123648" y="137885"/>
                  <a:pt x="1465943" y="237066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19" name="Freeform 23"/>
          <p:cNvSpPr>
            <a:spLocks/>
          </p:cNvSpPr>
          <p:nvPr/>
        </p:nvSpPr>
        <p:spPr bwMode="auto">
          <a:xfrm>
            <a:off x="1074738" y="3468688"/>
            <a:ext cx="2408237" cy="871537"/>
          </a:xfrm>
          <a:custGeom>
            <a:avLst/>
            <a:gdLst>
              <a:gd name="T0" fmla="*/ 0 w 2409372"/>
              <a:gd name="T1" fmla="*/ 871537 h 870857"/>
              <a:gd name="T2" fmla="*/ 507761 w 2409372"/>
              <a:gd name="T3" fmla="*/ 755332 h 870857"/>
              <a:gd name="T4" fmla="*/ 1392716 w 2409372"/>
              <a:gd name="T5" fmla="*/ 566499 h 870857"/>
              <a:gd name="T6" fmla="*/ 1943998 w 2409372"/>
              <a:gd name="T7" fmla="*/ 348615 h 870857"/>
              <a:gd name="T8" fmla="*/ 2408237 w 2409372"/>
              <a:gd name="T9" fmla="*/ 0 h 8708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9372" h="870857">
                <a:moveTo>
                  <a:pt x="0" y="870857"/>
                </a:moveTo>
                <a:lnTo>
                  <a:pt x="508000" y="754743"/>
                </a:lnTo>
                <a:cubicBezTo>
                  <a:pt x="740229" y="703943"/>
                  <a:pt x="1153886" y="633790"/>
                  <a:pt x="1393372" y="566057"/>
                </a:cubicBezTo>
                <a:cubicBezTo>
                  <a:pt x="1632858" y="498324"/>
                  <a:pt x="1775581" y="442686"/>
                  <a:pt x="1944914" y="348343"/>
                </a:cubicBezTo>
                <a:cubicBezTo>
                  <a:pt x="2114247" y="254000"/>
                  <a:pt x="2261809" y="127000"/>
                  <a:pt x="2409372" y="0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20" name="Freeform 25"/>
          <p:cNvSpPr>
            <a:spLocks/>
          </p:cNvSpPr>
          <p:nvPr/>
        </p:nvSpPr>
        <p:spPr bwMode="auto">
          <a:xfrm>
            <a:off x="1058863" y="3584575"/>
            <a:ext cx="1128712" cy="784225"/>
          </a:xfrm>
          <a:custGeom>
            <a:avLst/>
            <a:gdLst>
              <a:gd name="T0" fmla="*/ 0 w 1127276"/>
              <a:gd name="T1" fmla="*/ 784225 h 783771"/>
              <a:gd name="T2" fmla="*/ 435983 w 1127276"/>
              <a:gd name="T3" fmla="*/ 668044 h 783771"/>
              <a:gd name="T4" fmla="*/ 1119024 w 1127276"/>
              <a:gd name="T5" fmla="*/ 159749 h 783771"/>
              <a:gd name="T6" fmla="*/ 494115 w 1127276"/>
              <a:gd name="T7" fmla="*/ 0 h 7837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27276" h="783771">
                <a:moveTo>
                  <a:pt x="0" y="783771"/>
                </a:moveTo>
                <a:cubicBezTo>
                  <a:pt x="124580" y="777723"/>
                  <a:pt x="249161" y="771676"/>
                  <a:pt x="435428" y="667657"/>
                </a:cubicBezTo>
                <a:cubicBezTo>
                  <a:pt x="621695" y="563638"/>
                  <a:pt x="1107924" y="270933"/>
                  <a:pt x="1117600" y="159657"/>
                </a:cubicBezTo>
                <a:cubicBezTo>
                  <a:pt x="1127276" y="48381"/>
                  <a:pt x="810381" y="24190"/>
                  <a:pt x="493486" y="0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21" name="Freeform 26"/>
          <p:cNvSpPr>
            <a:spLocks/>
          </p:cNvSpPr>
          <p:nvPr/>
        </p:nvSpPr>
        <p:spPr bwMode="auto">
          <a:xfrm>
            <a:off x="1044575" y="3986213"/>
            <a:ext cx="2932113" cy="414337"/>
          </a:xfrm>
          <a:custGeom>
            <a:avLst/>
            <a:gdLst>
              <a:gd name="T0" fmla="*/ 0 w 2931885"/>
              <a:gd name="T1" fmla="*/ 397375 h 413657"/>
              <a:gd name="T2" fmla="*/ 464493 w 2931885"/>
              <a:gd name="T3" fmla="*/ 266532 h 413657"/>
              <a:gd name="T4" fmla="*/ 1582181 w 2931885"/>
              <a:gd name="T5" fmla="*/ 19384 h 413657"/>
              <a:gd name="T6" fmla="*/ 2249890 w 2931885"/>
              <a:gd name="T7" fmla="*/ 382837 h 413657"/>
              <a:gd name="T8" fmla="*/ 2932113 w 2931885"/>
              <a:gd name="T9" fmla="*/ 208380 h 4136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31885" h="413657">
                <a:moveTo>
                  <a:pt x="0" y="396723"/>
                </a:moveTo>
                <a:cubicBezTo>
                  <a:pt x="100390" y="362856"/>
                  <a:pt x="200781" y="328990"/>
                  <a:pt x="464457" y="266095"/>
                </a:cubicBezTo>
                <a:cubicBezTo>
                  <a:pt x="728133" y="203200"/>
                  <a:pt x="1284514" y="0"/>
                  <a:pt x="1582057" y="19352"/>
                </a:cubicBezTo>
                <a:cubicBezTo>
                  <a:pt x="1879600" y="38704"/>
                  <a:pt x="2024743" y="350761"/>
                  <a:pt x="2249714" y="382209"/>
                </a:cubicBezTo>
                <a:cubicBezTo>
                  <a:pt x="2474685" y="413657"/>
                  <a:pt x="2703285" y="310847"/>
                  <a:pt x="2931885" y="208038"/>
                </a:cubicBezTo>
              </a:path>
            </a:pathLst>
          </a:cu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>
            <a:off x="3714750" y="4357688"/>
            <a:ext cx="1785938" cy="5000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1"/>
          <p:cNvGraphicFramePr>
            <a:graphicFrameLocks noChangeAspect="1"/>
          </p:cNvGraphicFramePr>
          <p:nvPr/>
        </p:nvGraphicFramePr>
        <p:xfrm>
          <a:off x="5715000" y="4214813"/>
          <a:ext cx="299561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308100" imgH="508000" progId="Equation.3">
                  <p:embed/>
                </p:oleObj>
              </mc:Choice>
              <mc:Fallback>
                <p:oleObj name="Equation" r:id="rId4" imgW="13081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214813"/>
                        <a:ext cx="2995613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5635625" y="5500688"/>
          <a:ext cx="3222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930400" imgH="254000" progId="Equation.3">
                  <p:embed/>
                </p:oleObj>
              </mc:Choice>
              <mc:Fallback>
                <p:oleObj name="Equation" r:id="rId6" imgW="19304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5500688"/>
                        <a:ext cx="3222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Priority based coordination</a:t>
            </a:r>
          </a:p>
          <a:p>
            <a:endParaRPr lang="en-GB" dirty="0" smtClean="0"/>
          </a:p>
          <a:p>
            <a:r>
              <a:rPr lang="en-GB" dirty="0" smtClean="0"/>
              <a:t>Speed iteratively reduced till RRT finds a feasible path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1103</TotalTime>
  <Words>586</Words>
  <Application>Microsoft Office PowerPoint</Application>
  <PresentationFormat>On-screen Show (4:3)</PresentationFormat>
  <Paragraphs>113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Rdg Vesta</vt:lpstr>
      <vt:lpstr>Times</vt:lpstr>
      <vt:lpstr>Rdg_PP_without_R_WHITE_slides</vt:lpstr>
      <vt:lpstr>Equation</vt:lpstr>
      <vt:lpstr>Motion Planning for Multiple Autonomous Vehicles </vt:lpstr>
      <vt:lpstr>Key Contributions</vt:lpstr>
      <vt:lpstr>Why RRT</vt:lpstr>
      <vt:lpstr>RRT</vt:lpstr>
      <vt:lpstr>RRT Expansion</vt:lpstr>
      <vt:lpstr>RRT Expansion</vt:lpstr>
      <vt:lpstr>Curve Smoothing</vt:lpstr>
      <vt:lpstr>Curve Smoothing </vt:lpstr>
      <vt:lpstr>Coordination</vt:lpstr>
      <vt:lpstr>Results – Single Vehicle</vt:lpstr>
      <vt:lpstr>Generated RRT</vt:lpstr>
      <vt:lpstr>Results – Multi Vehicle</vt:lpstr>
      <vt:lpstr>Results – Multi vehicle</vt:lpstr>
      <vt:lpstr>Analysis</vt:lpstr>
      <vt:lpstr>Analysis</vt:lpstr>
      <vt:lpstr>RRT-Connect</vt:lpstr>
      <vt:lpstr>Key Contributions</vt:lpstr>
      <vt:lpstr>Key Concepts</vt:lpstr>
      <vt:lpstr>Local Optimization</vt:lpstr>
      <vt:lpstr>Coordination</vt:lpstr>
      <vt:lpstr>Results – Single Vehicle</vt:lpstr>
      <vt:lpstr>Results  - Multi Vehicles</vt:lpstr>
      <vt:lpstr>Results – Multi Vehicle</vt:lpstr>
      <vt:lpstr>Results – Vehicle Avoidance</vt:lpstr>
      <vt:lpstr>Results – Vehicle Avoidance</vt:lpstr>
      <vt:lpstr>RRT Generation</vt:lpstr>
      <vt:lpstr>RRT Generation – 2 Vehicles</vt:lpstr>
      <vt:lpstr>Analysis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127</cp:revision>
  <cp:lastPrinted>2006-09-19T14:59:33Z</cp:lastPrinted>
  <dcterms:created xsi:type="dcterms:W3CDTF">2012-12-29T19:01:42Z</dcterms:created>
  <dcterms:modified xsi:type="dcterms:W3CDTF">2014-04-15T13:14:17Z</dcterms:modified>
</cp:coreProperties>
</file>